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1089" r:id="rId2"/>
    <p:sldId id="1090" r:id="rId3"/>
    <p:sldId id="1091" r:id="rId4"/>
    <p:sldId id="1092" r:id="rId5"/>
    <p:sldId id="1093" r:id="rId6"/>
    <p:sldId id="888" r:id="rId7"/>
    <p:sldId id="1084" r:id="rId8"/>
    <p:sldId id="1078" r:id="rId9"/>
    <p:sldId id="1069" r:id="rId10"/>
    <p:sldId id="1087" r:id="rId11"/>
    <p:sldId id="1088" r:id="rId12"/>
    <p:sldId id="1059" r:id="rId13"/>
    <p:sldId id="1060" r:id="rId14"/>
    <p:sldId id="1080" r:id="rId15"/>
    <p:sldId id="1064" r:id="rId16"/>
    <p:sldId id="1081" r:id="rId17"/>
    <p:sldId id="1083" r:id="rId18"/>
    <p:sldId id="1085" r:id="rId19"/>
    <p:sldId id="1086" r:id="rId20"/>
    <p:sldId id="1082" r:id="rId21"/>
    <p:sldId id="1071" r:id="rId22"/>
    <p:sldId id="1072" r:id="rId23"/>
    <p:sldId id="1073" r:id="rId24"/>
    <p:sldId id="1067" r:id="rId25"/>
    <p:sldId id="106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/>
    <p:restoredTop sz="93061"/>
  </p:normalViewPr>
  <p:slideViewPr>
    <p:cSldViewPr snapToGrid="0" snapToObjects="1">
      <p:cViewPr varScale="1">
        <p:scale>
          <a:sx n="114" d="100"/>
          <a:sy n="114" d="100"/>
        </p:scale>
        <p:origin x="928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41" d="100"/>
          <a:sy n="141" d="100"/>
        </p:scale>
        <p:origin x="3280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E45EC7-3581-3141-B195-603A4E551955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0A3C6-5991-464B-8E06-8C2DE49BF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04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7717D-F76A-CA41-98BB-BFF3DF6E0EC4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51465E-FCFD-1A46-9C40-C59B038F0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272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301657" y="-169997"/>
            <a:ext cx="10972800" cy="642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81297" y="259521"/>
            <a:ext cx="10093160" cy="406400"/>
          </a:xfrm>
        </p:spPr>
        <p:txBody>
          <a:bodyPr>
            <a:norm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AU" dirty="0"/>
              <a:t>Click to 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516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301657" y="-169997"/>
            <a:ext cx="10972800" cy="642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81297" y="259521"/>
            <a:ext cx="10093160" cy="406400"/>
          </a:xfrm>
        </p:spPr>
        <p:txBody>
          <a:bodyPr>
            <a:norm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AU" dirty="0"/>
              <a:t>Click to 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62517" y="901669"/>
            <a:ext cx="10946387" cy="5578647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840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7C59-A248-7549-8197-343556689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33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"/>
            <a:ext cx="12192000" cy="5763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16784"/>
            <a:ext cx="10972800" cy="5209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7C59-A248-7549-8197-3435566894E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5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75" r:id="rId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29A4E6BD-D738-4747-3D71-42985DCEE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57" y="-169997"/>
            <a:ext cx="10972800" cy="64214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5A9A446-69AB-CA43-E51F-2863D48421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297" y="259521"/>
            <a:ext cx="10093160" cy="40640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C056E-F5D5-55CE-FC3A-FA80AC20E8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2" b="556"/>
          <a:stretch/>
        </p:blipFill>
        <p:spPr>
          <a:xfrm>
            <a:off x="662517" y="901669"/>
            <a:ext cx="10946387" cy="5578647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BB4B3A-6294-8A40-A7CE-93889A0E9E37}"/>
              </a:ext>
            </a:extLst>
          </p:cNvPr>
          <p:cNvSpPr txBox="1"/>
          <p:nvPr/>
        </p:nvSpPr>
        <p:spPr>
          <a:xfrm>
            <a:off x="6096000" y="4248615"/>
            <a:ext cx="4908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Cell Consortium Engineering</a:t>
            </a:r>
          </a:p>
          <a:p>
            <a:pPr algn="ctr"/>
            <a:r>
              <a:rPr lang="en-US" sz="3200" dirty="0"/>
              <a:t>AI-4-EB</a:t>
            </a:r>
          </a:p>
        </p:txBody>
      </p:sp>
    </p:spTree>
    <p:extLst>
      <p:ext uri="{BB962C8B-B14F-4D97-AF65-F5344CB8AC3E}">
        <p14:creationId xmlns:p14="http://schemas.microsoft.com/office/powerpoint/2010/main" val="403009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7F566-26A5-4C47-8502-76A3993BB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Lotka</a:t>
            </a:r>
            <a:r>
              <a:rPr lang="en-US" dirty="0"/>
              <a:t>-Volterra type dynamics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4809E-E9B8-3646-97CE-59C806F974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1A36A-D367-344B-850C-A6E0E3126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396" y="1117210"/>
            <a:ext cx="4826961" cy="492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5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7F566-26A5-4C47-8502-76A3993BB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Multi-output Gaussian processes using </a:t>
            </a:r>
            <a:r>
              <a:rPr lang="en-US" dirty="0" err="1"/>
              <a:t>GPflow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4809E-E9B8-3646-97CE-59C806F974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A6FAE5-D39F-5849-B6DB-DA70292E4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0" y="1794329"/>
            <a:ext cx="7080251" cy="366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014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7A4D2-D537-C54A-A037-8C0B1EAF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based on Approximate Bayesian Computation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45698-011F-F74F-9D72-00A8652D27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38E305-60B0-DE44-8FFF-28B946E006FD}"/>
              </a:ext>
            </a:extLst>
          </p:cNvPr>
          <p:cNvSpPr txBox="1"/>
          <p:nvPr/>
        </p:nvSpPr>
        <p:spPr>
          <a:xfrm>
            <a:off x="7857024" y="6444591"/>
            <a:ext cx="2748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Karkaria et. al</a:t>
            </a:r>
            <a:r>
              <a:rPr lang="en-US" sz="1400" i="1" dirty="0"/>
              <a:t>. Nat </a:t>
            </a:r>
            <a:r>
              <a:rPr lang="en-US" sz="1400" i="1" dirty="0" err="1"/>
              <a:t>Commun</a:t>
            </a:r>
            <a:r>
              <a:rPr lang="en-US" sz="1400" i="1" dirty="0"/>
              <a:t> </a:t>
            </a:r>
            <a:r>
              <a:rPr lang="en-US" sz="1400" dirty="0"/>
              <a:t>(2021)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CB03C3-C9FB-E6D0-8EA6-9578B0FDA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060" y="795292"/>
            <a:ext cx="6325469" cy="564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51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A2360-CD76-7844-8D79-6ECD2FA18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Gaussian Processes for design?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69632-3783-A145-A8EC-55A8249EF4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5346D-E01C-F149-B3A3-2948C0A52EE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Approximate Bayesian Computation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computationally expensive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does not scale well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explicitly interpretable</a:t>
            </a:r>
          </a:p>
          <a:p>
            <a:pPr lvl="1"/>
            <a:endParaRPr lang="en-US" dirty="0"/>
          </a:p>
          <a:p>
            <a:r>
              <a:rPr lang="en-US" dirty="0"/>
              <a:t>Gaussian processes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much more general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non-parametric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should be able to be applied to much larger communities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interpretation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lack of biological rigidity</a:t>
            </a:r>
          </a:p>
        </p:txBody>
      </p:sp>
    </p:spTree>
    <p:extLst>
      <p:ext uri="{BB962C8B-B14F-4D97-AF65-F5344CB8AC3E}">
        <p14:creationId xmlns:p14="http://schemas.microsoft.com/office/powerpoint/2010/main" val="21174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B6C3A-7D51-C790-46C6-9C6321F1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Interpretable kernels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E6B07-9375-1DFC-FFFF-06B0941753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92BCD5-5A6E-9C98-A0BB-38C20293D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157" y="2409683"/>
            <a:ext cx="3134162" cy="20386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199464-CFF7-0844-C59C-4A4A4F544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167" y="1996235"/>
            <a:ext cx="3134163" cy="30355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0BDCAE-7E8C-1C8D-AAB7-10F19C40B98D}"/>
              </a:ext>
            </a:extLst>
          </p:cNvPr>
          <p:cNvSpPr txBox="1"/>
          <p:nvPr/>
        </p:nvSpPr>
        <p:spPr>
          <a:xfrm>
            <a:off x="2212158" y="5885645"/>
            <a:ext cx="2239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Duvenaud</a:t>
            </a:r>
            <a:r>
              <a:rPr lang="en-GB" dirty="0"/>
              <a:t> et al., 2013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1E9862-EE0A-A3C0-626F-249790490C6C}"/>
              </a:ext>
            </a:extLst>
          </p:cNvPr>
          <p:cNvSpPr txBox="1"/>
          <p:nvPr/>
        </p:nvSpPr>
        <p:spPr>
          <a:xfrm>
            <a:off x="2212158" y="6293631"/>
            <a:ext cx="1776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Lloyd et al., 2014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338A57-C0B4-B3D5-CBE5-D8880CB95E64}"/>
              </a:ext>
            </a:extLst>
          </p:cNvPr>
          <p:cNvSpPr txBox="1"/>
          <p:nvPr/>
        </p:nvSpPr>
        <p:spPr>
          <a:xfrm>
            <a:off x="2409973" y="1487511"/>
            <a:ext cx="2936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Set of simple interpretable kernels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B685C4-7FA8-8577-F820-3B3C30A89844}"/>
              </a:ext>
            </a:extLst>
          </p:cNvPr>
          <p:cNvSpPr txBox="1"/>
          <p:nvPr/>
        </p:nvSpPr>
        <p:spPr>
          <a:xfrm>
            <a:off x="6542166" y="1095440"/>
            <a:ext cx="3134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Composition to produce more complex functions</a:t>
            </a:r>
          </a:p>
        </p:txBody>
      </p:sp>
    </p:spTree>
    <p:extLst>
      <p:ext uri="{BB962C8B-B14F-4D97-AF65-F5344CB8AC3E}">
        <p14:creationId xmlns:p14="http://schemas.microsoft.com/office/powerpoint/2010/main" val="4018037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34B4F5B-7055-949C-967F-E168F9665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4772" y="3323296"/>
            <a:ext cx="3660013" cy="10636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0B1EB1A-1499-D091-5550-4674BB83BF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76" t="50000" r="72851" b="18296"/>
          <a:stretch/>
        </p:blipFill>
        <p:spPr>
          <a:xfrm>
            <a:off x="6865009" y="3824565"/>
            <a:ext cx="676139" cy="64633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605313-1EB6-32BF-27E9-A5E96C3931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21" t="-161" r="72306" b="68457"/>
          <a:stretch/>
        </p:blipFill>
        <p:spPr>
          <a:xfrm>
            <a:off x="6865008" y="3824565"/>
            <a:ext cx="676139" cy="64633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43E0D6D-A9B0-00AA-238A-03D15DFBC7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530" t="-636" r="25897" b="68932"/>
          <a:stretch/>
        </p:blipFill>
        <p:spPr>
          <a:xfrm>
            <a:off x="6865007" y="3820469"/>
            <a:ext cx="676139" cy="6463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CE3AA9E-1B84-90B3-999F-57C37F5226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76" t="50000" r="72851" b="18296"/>
          <a:stretch/>
        </p:blipFill>
        <p:spPr>
          <a:xfrm>
            <a:off x="6179310" y="3820469"/>
            <a:ext cx="676139" cy="64633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5044E7-8FCC-D196-F080-0B0CADAA2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21" t="-161" r="72306" b="68457"/>
          <a:stretch/>
        </p:blipFill>
        <p:spPr>
          <a:xfrm>
            <a:off x="6179309" y="3820469"/>
            <a:ext cx="676139" cy="64633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FCD4B93-28B2-5F07-4BFB-A704626D4E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530" t="-636" r="25897" b="68932"/>
          <a:stretch/>
        </p:blipFill>
        <p:spPr>
          <a:xfrm>
            <a:off x="6179308" y="3816373"/>
            <a:ext cx="676139" cy="6463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7D0C37-6B12-0EAD-F690-18DF5FA35B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76" t="50000" r="72851" b="18296"/>
          <a:stretch/>
        </p:blipFill>
        <p:spPr>
          <a:xfrm>
            <a:off x="6865011" y="3170042"/>
            <a:ext cx="676139" cy="6463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B13FEB-664B-1561-4A78-54459D58F5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21" t="-161" r="72306" b="68457"/>
          <a:stretch/>
        </p:blipFill>
        <p:spPr>
          <a:xfrm>
            <a:off x="6865010" y="3170042"/>
            <a:ext cx="676139" cy="6463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FD6DAD-D41B-20DB-358F-6F5E647801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530" t="-636" r="25897" b="68932"/>
          <a:stretch/>
        </p:blipFill>
        <p:spPr>
          <a:xfrm>
            <a:off x="6865009" y="3165946"/>
            <a:ext cx="676139" cy="6463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986502-295B-D6A9-C818-C8A8CC492A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76" t="50000" r="72851" b="18296"/>
          <a:stretch/>
        </p:blipFill>
        <p:spPr>
          <a:xfrm>
            <a:off x="6179312" y="3165946"/>
            <a:ext cx="676139" cy="646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A0F08C-3F3D-B7EE-B16E-15B2348B46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21" t="-161" r="72306" b="68457"/>
          <a:stretch/>
        </p:blipFill>
        <p:spPr>
          <a:xfrm>
            <a:off x="6179311" y="3165946"/>
            <a:ext cx="676139" cy="6463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4DC382-BFD3-BA70-6680-F067B4DB4D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530" t="-636" r="25897" b="68932"/>
          <a:stretch/>
        </p:blipFill>
        <p:spPr>
          <a:xfrm>
            <a:off x="6179310" y="3161850"/>
            <a:ext cx="676139" cy="6463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C7DED2-D2F7-6340-B3A1-D744A210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kernels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19CEE-5709-A148-96DD-0917AEAA5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4DEB0E-7C3B-4943-95BD-49652F9EB829}"/>
              </a:ext>
            </a:extLst>
          </p:cNvPr>
          <p:cNvGrpSpPr/>
          <p:nvPr/>
        </p:nvGrpSpPr>
        <p:grpSpPr>
          <a:xfrm>
            <a:off x="4420954" y="2238252"/>
            <a:ext cx="2972696" cy="656216"/>
            <a:chOff x="1473798" y="1785769"/>
            <a:chExt cx="2972696" cy="65621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B33B8F2-C51C-114F-9336-DD8E2060788C}"/>
                </a:ext>
              </a:extLst>
            </p:cNvPr>
            <p:cNvSpPr/>
            <p:nvPr/>
          </p:nvSpPr>
          <p:spPr>
            <a:xfrm>
              <a:off x="147379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E26C64-D9E9-8A4B-A3B5-B4E99C429E48}"/>
                </a:ext>
              </a:extLst>
            </p:cNvPr>
            <p:cNvSpPr/>
            <p:nvPr/>
          </p:nvSpPr>
          <p:spPr>
            <a:xfrm>
              <a:off x="379027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923E69-94AB-384E-A883-FEFD5078CAAC}"/>
                </a:ext>
              </a:extLst>
            </p:cNvPr>
            <p:cNvCxnSpPr>
              <a:cxnSpLocks/>
            </p:cNvCxnSpPr>
            <p:nvPr/>
          </p:nvCxnSpPr>
          <p:spPr>
            <a:xfrm>
              <a:off x="2502949" y="2195905"/>
              <a:ext cx="919778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CF4DA9-A9EA-CE4F-B4F1-EDDDFC69AF96}"/>
                </a:ext>
              </a:extLst>
            </p:cNvPr>
            <p:cNvSpPr txBox="1"/>
            <p:nvPr/>
          </p:nvSpPr>
          <p:spPr>
            <a:xfrm>
              <a:off x="1601370" y="192921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E44C0-144B-9E4A-82B9-DC70D846D50F}"/>
                </a:ext>
              </a:extLst>
            </p:cNvPr>
            <p:cNvSpPr txBox="1"/>
            <p:nvPr/>
          </p:nvSpPr>
          <p:spPr>
            <a:xfrm>
              <a:off x="3917850" y="1921137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2DABDE5-24AD-2425-5687-0339ACA4DAFA}"/>
              </a:ext>
            </a:extLst>
          </p:cNvPr>
          <p:cNvSpPr txBox="1"/>
          <p:nvPr/>
        </p:nvSpPr>
        <p:spPr>
          <a:xfrm>
            <a:off x="2489915" y="1043189"/>
            <a:ext cx="433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Sampling will involve exploring kernel space </a:t>
            </a:r>
          </a:p>
        </p:txBody>
      </p:sp>
      <p:pic>
        <p:nvPicPr>
          <p:cNvPr id="6" name="5s">
            <a:hlinkClick r:id="" action="ppaction://media"/>
            <a:extLst>
              <a:ext uri="{FF2B5EF4-FFF2-40B4-BE49-F238E27FC236}">
                <a16:creationId xmlns:a16="http://schemas.microsoft.com/office/drawing/2014/main" id="{0B342C2A-2BC5-E697-0E8B-4819A004B4E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00.022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07892" y="45860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7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0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6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9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2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7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0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3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1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4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7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0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6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5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8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1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4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6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9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22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25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28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3" presetID="1" presetClass="exit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4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49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52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6" bmkName="Bookmark 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0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24EF-77DF-F71F-C0A3-C29F63F1C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B5F64-F137-FE04-FEE6-E53402A81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21784-8669-B306-4AEB-41E222F6ADB5}"/>
              </a:ext>
            </a:extLst>
          </p:cNvPr>
          <p:cNvSpPr txBox="1"/>
          <p:nvPr/>
        </p:nvSpPr>
        <p:spPr>
          <a:xfrm>
            <a:off x="2409973" y="877051"/>
            <a:ext cx="7569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We have been: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Building a library of inter-cellular toxins to produce negative interactions between species</a:t>
            </a:r>
          </a:p>
        </p:txBody>
      </p:sp>
      <p:pic>
        <p:nvPicPr>
          <p:cNvPr id="1026" name="Picture 2" descr="0 一 ">
            <a:extLst>
              <a:ext uri="{FF2B5EF4-FFF2-40B4-BE49-F238E27FC236}">
                <a16:creationId xmlns:a16="http://schemas.microsoft.com/office/drawing/2014/main" id="{F7180772-496E-5D69-82A4-C69BF41B99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8" t="18756" r="16502" b="21543"/>
          <a:stretch/>
        </p:blipFill>
        <p:spPr bwMode="auto">
          <a:xfrm>
            <a:off x="4320388" y="2103843"/>
            <a:ext cx="3749041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346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24EF-77DF-F71F-C0A3-C29F63F1C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B5F64-F137-FE04-FEE6-E53402A81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21784-8669-B306-4AEB-41E222F6ADB5}"/>
              </a:ext>
            </a:extLst>
          </p:cNvPr>
          <p:cNvSpPr txBox="1"/>
          <p:nvPr/>
        </p:nvSpPr>
        <p:spPr>
          <a:xfrm>
            <a:off x="2409973" y="877051"/>
            <a:ext cx="7569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We have been: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Characterising auxotrophic strains to enable cross-feeding positive interactions between species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7331E1-2946-35EA-3E43-A7009BFF5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455" y="2369202"/>
            <a:ext cx="4149090" cy="211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58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94F5E-706A-E844-862A-9A3A20EA4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76759-9956-C34F-AE7A-6776964E4D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CEF3CC1-2C3D-F442-B092-706CDB22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959" y="1714500"/>
            <a:ext cx="3429000" cy="342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F77A96-A403-1C4F-B083-12E359AA4422}"/>
              </a:ext>
            </a:extLst>
          </p:cNvPr>
          <p:cNvSpPr txBox="1"/>
          <p:nvPr/>
        </p:nvSpPr>
        <p:spPr>
          <a:xfrm>
            <a:off x="7892527" y="121561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s1, s2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705CB8E-799E-DD49-B076-7026A1EF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547" y="5423199"/>
            <a:ext cx="3660013" cy="10636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44925D-C4C2-3D4A-A11B-DFC5B2BA8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9716" y="1714500"/>
            <a:ext cx="342900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372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2FAF-0BF8-CE46-B6EF-8E0E9B670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49C7FC-7D18-2542-AB89-1618A29995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0A815-654E-1D4E-981D-860FB0401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253" y="1194099"/>
            <a:ext cx="4827494" cy="482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4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56A54-4C67-F646-B3B8-8173BFA1F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of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42E8A-66A9-7D43-AAA1-6176DF7DF4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1585B-7E12-7F4F-9355-1E0D952D77F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31.01.2022: Grant starts</a:t>
            </a:r>
          </a:p>
          <a:p>
            <a:r>
              <a:rPr lang="en-US" dirty="0"/>
              <a:t>01.06.2022: Alex </a:t>
            </a:r>
            <a:r>
              <a:rPr lang="en-US" dirty="0" err="1"/>
              <a:t>Fedorec</a:t>
            </a:r>
            <a:r>
              <a:rPr lang="en-US" dirty="0"/>
              <a:t> starts</a:t>
            </a:r>
          </a:p>
          <a:p>
            <a:r>
              <a:rPr lang="en-US" dirty="0"/>
              <a:t>04.11.2022: Position advertised internally</a:t>
            </a:r>
          </a:p>
          <a:p>
            <a:r>
              <a:rPr lang="en-US" dirty="0"/>
              <a:t>17.11.2022: Position advertised externally</a:t>
            </a:r>
          </a:p>
          <a:p>
            <a:r>
              <a:rPr lang="en-US" dirty="0"/>
              <a:t>08.12.2022: Position advertisement closed</a:t>
            </a:r>
          </a:p>
          <a:p>
            <a:r>
              <a:rPr lang="en-US" dirty="0"/>
              <a:t>31.12.2022: Alex </a:t>
            </a:r>
            <a:r>
              <a:rPr lang="en-US" dirty="0" err="1"/>
              <a:t>Fedorec</a:t>
            </a:r>
            <a:r>
              <a:rPr lang="en-US" dirty="0"/>
              <a:t> leaves</a:t>
            </a:r>
          </a:p>
          <a:p>
            <a:r>
              <a:rPr lang="en-US" dirty="0"/>
              <a:t>13.01.2023: Interviews</a:t>
            </a:r>
          </a:p>
          <a:p>
            <a:r>
              <a:rPr lang="en-US" dirty="0"/>
              <a:t>15.02.2023: Pedro </a:t>
            </a:r>
            <a:r>
              <a:rPr lang="en-US" dirty="0" err="1"/>
              <a:t>Fontanarrosa</a:t>
            </a:r>
            <a:r>
              <a:rPr lang="en-US" dirty="0"/>
              <a:t> accepts position</a:t>
            </a:r>
          </a:p>
          <a:p>
            <a:r>
              <a:rPr lang="en-US" dirty="0"/>
              <a:t>15.06.2023: Pedro </a:t>
            </a:r>
            <a:r>
              <a:rPr lang="en-US" dirty="0" err="1"/>
              <a:t>Fontanarrosa</a:t>
            </a:r>
            <a:r>
              <a:rPr lang="en-US" dirty="0"/>
              <a:t>  starts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068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24EF-77DF-F71F-C0A3-C29F63F1C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B5F64-F137-FE04-FEE6-E53402A81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21784-8669-B306-4AEB-41E222F6ADB5}"/>
              </a:ext>
            </a:extLst>
          </p:cNvPr>
          <p:cNvSpPr txBox="1"/>
          <p:nvPr/>
        </p:nvSpPr>
        <p:spPr>
          <a:xfrm>
            <a:off x="2409973" y="2459504"/>
            <a:ext cx="75698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We have been: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Building a library of inter-cellular toxins to produce negative interactions between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Characterising auxotrophic strains to enable cross-feeding positive interactions between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Building communication modules with quorum sensing systems</a:t>
            </a:r>
          </a:p>
        </p:txBody>
      </p:sp>
    </p:spTree>
    <p:extLst>
      <p:ext uri="{BB962C8B-B14F-4D97-AF65-F5344CB8AC3E}">
        <p14:creationId xmlns:p14="http://schemas.microsoft.com/office/powerpoint/2010/main" val="2224021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7DED2-D2F7-6340-B3A1-D744A210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two species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19CEE-5709-A148-96DD-0917AEAA5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4DEB0E-7C3B-4943-95BD-49652F9EB829}"/>
              </a:ext>
            </a:extLst>
          </p:cNvPr>
          <p:cNvGrpSpPr/>
          <p:nvPr/>
        </p:nvGrpSpPr>
        <p:grpSpPr>
          <a:xfrm>
            <a:off x="2451596" y="1630430"/>
            <a:ext cx="2972696" cy="656216"/>
            <a:chOff x="1473798" y="1785769"/>
            <a:chExt cx="2972696" cy="65621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B33B8F2-C51C-114F-9336-DD8E2060788C}"/>
                </a:ext>
              </a:extLst>
            </p:cNvPr>
            <p:cNvSpPr/>
            <p:nvPr/>
          </p:nvSpPr>
          <p:spPr>
            <a:xfrm>
              <a:off x="147379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E26C64-D9E9-8A4B-A3B5-B4E99C429E48}"/>
                </a:ext>
              </a:extLst>
            </p:cNvPr>
            <p:cNvSpPr/>
            <p:nvPr/>
          </p:nvSpPr>
          <p:spPr>
            <a:xfrm>
              <a:off x="379027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923E69-94AB-384E-A883-FEFD5078CAAC}"/>
                </a:ext>
              </a:extLst>
            </p:cNvPr>
            <p:cNvCxnSpPr>
              <a:cxnSpLocks/>
            </p:cNvCxnSpPr>
            <p:nvPr/>
          </p:nvCxnSpPr>
          <p:spPr>
            <a:xfrm>
              <a:off x="2502949" y="2195905"/>
              <a:ext cx="919778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CF4DA9-A9EA-CE4F-B4F1-EDDDFC69AF96}"/>
                </a:ext>
              </a:extLst>
            </p:cNvPr>
            <p:cNvSpPr txBox="1"/>
            <p:nvPr/>
          </p:nvSpPr>
          <p:spPr>
            <a:xfrm>
              <a:off x="1601370" y="192921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E44C0-144B-9E4A-82B9-DC70D846D50F}"/>
                </a:ext>
              </a:extLst>
            </p:cNvPr>
            <p:cNvSpPr txBox="1"/>
            <p:nvPr/>
          </p:nvSpPr>
          <p:spPr>
            <a:xfrm>
              <a:off x="3917850" y="1921137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66D0DC5-37C4-714D-AEED-B8E6CB6FD4D5}"/>
              </a:ext>
            </a:extLst>
          </p:cNvPr>
          <p:cNvSpPr txBox="1"/>
          <p:nvPr/>
        </p:nvSpPr>
        <p:spPr>
          <a:xfrm>
            <a:off x="6505979" y="1031657"/>
            <a:ext cx="2997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species f1 behaves as below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CBE78D-BA9F-4142-B8F6-F666D7ABB31B}"/>
              </a:ext>
            </a:extLst>
          </p:cNvPr>
          <p:cNvSpPr txBox="1"/>
          <p:nvPr/>
        </p:nvSpPr>
        <p:spPr>
          <a:xfrm>
            <a:off x="6554139" y="4668807"/>
            <a:ext cx="3438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Design come down to conditional: </a:t>
            </a:r>
          </a:p>
          <a:p>
            <a:pPr lvl="1"/>
            <a:r>
              <a:rPr lang="en-US" dirty="0"/>
              <a:t>	f2 | f1, t1, t2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94EB17-4163-EF11-B859-D35A70EB5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414" y="2715474"/>
            <a:ext cx="3660013" cy="10636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BE8E2D5-32A5-B5A2-EB4D-74C918735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907" y="1499893"/>
            <a:ext cx="3619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7F9FDB-E443-28A2-7AF6-4320EBFA7203}"/>
              </a:ext>
            </a:extLst>
          </p:cNvPr>
          <p:cNvSpPr txBox="1"/>
          <p:nvPr/>
        </p:nvSpPr>
        <p:spPr>
          <a:xfrm>
            <a:off x="2258568" y="4084699"/>
            <a:ext cx="3795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If </a:t>
            </a:r>
            <a:r>
              <a:rPr lang="en-GB" b="1" dirty="0"/>
              <a:t>K</a:t>
            </a:r>
            <a:r>
              <a:rPr lang="en-GB" b="1" baseline="-25000" dirty="0"/>
              <a:t>1,2 </a:t>
            </a:r>
            <a:r>
              <a:rPr lang="en-GB" dirty="0"/>
              <a:t>is 0, f1 has no correlation with f2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34830FD-ED66-BD5D-1FEE-54810AFC5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332" y="4216797"/>
            <a:ext cx="36766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3519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7DED2-D2F7-6340-B3A1-D744A210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two species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19CEE-5709-A148-96DD-0917AEAA5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4DEB0E-7C3B-4943-95BD-49652F9EB829}"/>
              </a:ext>
            </a:extLst>
          </p:cNvPr>
          <p:cNvGrpSpPr/>
          <p:nvPr/>
        </p:nvGrpSpPr>
        <p:grpSpPr>
          <a:xfrm>
            <a:off x="2451596" y="1630430"/>
            <a:ext cx="2972696" cy="656216"/>
            <a:chOff x="1473798" y="1785769"/>
            <a:chExt cx="2972696" cy="65621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B33B8F2-C51C-114F-9336-DD8E2060788C}"/>
                </a:ext>
              </a:extLst>
            </p:cNvPr>
            <p:cNvSpPr/>
            <p:nvPr/>
          </p:nvSpPr>
          <p:spPr>
            <a:xfrm>
              <a:off x="147379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E26C64-D9E9-8A4B-A3B5-B4E99C429E48}"/>
                </a:ext>
              </a:extLst>
            </p:cNvPr>
            <p:cNvSpPr/>
            <p:nvPr/>
          </p:nvSpPr>
          <p:spPr>
            <a:xfrm>
              <a:off x="379027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923E69-94AB-384E-A883-FEFD5078CAAC}"/>
                </a:ext>
              </a:extLst>
            </p:cNvPr>
            <p:cNvCxnSpPr>
              <a:cxnSpLocks/>
            </p:cNvCxnSpPr>
            <p:nvPr/>
          </p:nvCxnSpPr>
          <p:spPr>
            <a:xfrm>
              <a:off x="2502949" y="2195905"/>
              <a:ext cx="919778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CF4DA9-A9EA-CE4F-B4F1-EDDDFC69AF96}"/>
                </a:ext>
              </a:extLst>
            </p:cNvPr>
            <p:cNvSpPr txBox="1"/>
            <p:nvPr/>
          </p:nvSpPr>
          <p:spPr>
            <a:xfrm>
              <a:off x="1601370" y="192921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E44C0-144B-9E4A-82B9-DC70D846D50F}"/>
                </a:ext>
              </a:extLst>
            </p:cNvPr>
            <p:cNvSpPr txBox="1"/>
            <p:nvPr/>
          </p:nvSpPr>
          <p:spPr>
            <a:xfrm>
              <a:off x="3917850" y="1921137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66D0DC5-37C4-714D-AEED-B8E6CB6FD4D5}"/>
              </a:ext>
            </a:extLst>
          </p:cNvPr>
          <p:cNvSpPr txBox="1"/>
          <p:nvPr/>
        </p:nvSpPr>
        <p:spPr>
          <a:xfrm>
            <a:off x="6505979" y="1031657"/>
            <a:ext cx="2997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species f1 behaves as below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CBE78D-BA9F-4142-B8F6-F666D7ABB31B}"/>
              </a:ext>
            </a:extLst>
          </p:cNvPr>
          <p:cNvSpPr txBox="1"/>
          <p:nvPr/>
        </p:nvSpPr>
        <p:spPr>
          <a:xfrm>
            <a:off x="6554139" y="4668807"/>
            <a:ext cx="3438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Design come down to conditional: </a:t>
            </a:r>
          </a:p>
          <a:p>
            <a:pPr lvl="1"/>
            <a:r>
              <a:rPr lang="en-US" dirty="0"/>
              <a:t>	f2 | f1, t1, t2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94EB17-4163-EF11-B859-D35A70EB5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414" y="2715474"/>
            <a:ext cx="3660013" cy="10636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BE8E2D5-32A5-B5A2-EB4D-74C918735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907" y="1499893"/>
            <a:ext cx="3619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7F9FDB-E443-28A2-7AF6-4320EBFA7203}"/>
              </a:ext>
            </a:extLst>
          </p:cNvPr>
          <p:cNvSpPr txBox="1"/>
          <p:nvPr/>
        </p:nvSpPr>
        <p:spPr>
          <a:xfrm>
            <a:off x="2258568" y="4084699"/>
            <a:ext cx="245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If </a:t>
            </a:r>
            <a:r>
              <a:rPr lang="en-GB" b="1" dirty="0"/>
              <a:t>K</a:t>
            </a:r>
            <a:r>
              <a:rPr lang="en-GB" b="1" baseline="-25000" dirty="0"/>
              <a:t>1,2 </a:t>
            </a:r>
            <a:r>
              <a:rPr lang="en-GB" dirty="0"/>
              <a:t>is a positive kernel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52A5DEB-9A71-6010-1945-F57FE2FFC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704" y="4113397"/>
            <a:ext cx="36004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17E4A816-3F77-A50D-A1E9-DE0717D98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847" y="4529972"/>
            <a:ext cx="2230451" cy="187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776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>
            <a:extLst>
              <a:ext uri="{FF2B5EF4-FFF2-40B4-BE49-F238E27FC236}">
                <a16:creationId xmlns:a16="http://schemas.microsoft.com/office/drawing/2014/main" id="{430E2D75-1DE5-8BC8-2151-6FFF2A020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274" y="4113397"/>
            <a:ext cx="3590925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52843FD7-65E8-4D7C-FE1B-DD64930DB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802" y="4535994"/>
            <a:ext cx="2115506" cy="187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C7DED2-D2F7-6340-B3A1-D744A210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two species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19CEE-5709-A148-96DD-0917AEAA5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4DEB0E-7C3B-4943-95BD-49652F9EB829}"/>
              </a:ext>
            </a:extLst>
          </p:cNvPr>
          <p:cNvGrpSpPr/>
          <p:nvPr/>
        </p:nvGrpSpPr>
        <p:grpSpPr>
          <a:xfrm>
            <a:off x="2451596" y="1630430"/>
            <a:ext cx="2972696" cy="656216"/>
            <a:chOff x="1473798" y="1785769"/>
            <a:chExt cx="2972696" cy="65621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B33B8F2-C51C-114F-9336-DD8E2060788C}"/>
                </a:ext>
              </a:extLst>
            </p:cNvPr>
            <p:cNvSpPr/>
            <p:nvPr/>
          </p:nvSpPr>
          <p:spPr>
            <a:xfrm>
              <a:off x="147379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E26C64-D9E9-8A4B-A3B5-B4E99C429E48}"/>
                </a:ext>
              </a:extLst>
            </p:cNvPr>
            <p:cNvSpPr/>
            <p:nvPr/>
          </p:nvSpPr>
          <p:spPr>
            <a:xfrm>
              <a:off x="379027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923E69-94AB-384E-A883-FEFD5078CAAC}"/>
                </a:ext>
              </a:extLst>
            </p:cNvPr>
            <p:cNvCxnSpPr>
              <a:cxnSpLocks/>
            </p:cNvCxnSpPr>
            <p:nvPr/>
          </p:nvCxnSpPr>
          <p:spPr>
            <a:xfrm>
              <a:off x="2502949" y="2195905"/>
              <a:ext cx="919778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CF4DA9-A9EA-CE4F-B4F1-EDDDFC69AF96}"/>
                </a:ext>
              </a:extLst>
            </p:cNvPr>
            <p:cNvSpPr txBox="1"/>
            <p:nvPr/>
          </p:nvSpPr>
          <p:spPr>
            <a:xfrm>
              <a:off x="1601370" y="192921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E44C0-144B-9E4A-82B9-DC70D846D50F}"/>
                </a:ext>
              </a:extLst>
            </p:cNvPr>
            <p:cNvSpPr txBox="1"/>
            <p:nvPr/>
          </p:nvSpPr>
          <p:spPr>
            <a:xfrm>
              <a:off x="3917850" y="1921137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66D0DC5-37C4-714D-AEED-B8E6CB6FD4D5}"/>
              </a:ext>
            </a:extLst>
          </p:cNvPr>
          <p:cNvSpPr txBox="1"/>
          <p:nvPr/>
        </p:nvSpPr>
        <p:spPr>
          <a:xfrm>
            <a:off x="6505979" y="1031657"/>
            <a:ext cx="2997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species f1 behaves as below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94EB17-4163-EF11-B859-D35A70EB5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5414" y="2715474"/>
            <a:ext cx="3660013" cy="10636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BE8E2D5-32A5-B5A2-EB4D-74C918735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907" y="1499893"/>
            <a:ext cx="3619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7F9FDB-E443-28A2-7AF6-4320EBFA7203}"/>
              </a:ext>
            </a:extLst>
          </p:cNvPr>
          <p:cNvSpPr txBox="1"/>
          <p:nvPr/>
        </p:nvSpPr>
        <p:spPr>
          <a:xfrm>
            <a:off x="2258568" y="4084699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If </a:t>
            </a:r>
            <a:r>
              <a:rPr lang="en-GB" b="1" dirty="0"/>
              <a:t>K</a:t>
            </a:r>
            <a:r>
              <a:rPr lang="en-GB" b="1" baseline="-25000" dirty="0"/>
              <a:t>1,2 </a:t>
            </a:r>
            <a:r>
              <a:rPr lang="en-GB" dirty="0"/>
              <a:t>is a negative kernel</a:t>
            </a:r>
          </a:p>
        </p:txBody>
      </p:sp>
    </p:spTree>
    <p:extLst>
      <p:ext uri="{BB962C8B-B14F-4D97-AF65-F5344CB8AC3E}">
        <p14:creationId xmlns:p14="http://schemas.microsoft.com/office/powerpoint/2010/main" val="738671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08CA-6047-40EB-CB02-BD980D2C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Fitting complex growth behaviour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7BD1A-E804-D532-49D0-2FA290CF1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A9303A-8D9C-4D1D-3CE7-6317F08C8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971" y="2692108"/>
            <a:ext cx="6734175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2E9D87-E7B6-B0B9-2A00-24B9730EEBF7}"/>
              </a:ext>
            </a:extLst>
          </p:cNvPr>
          <p:cNvSpPr txBox="1"/>
          <p:nvPr/>
        </p:nvSpPr>
        <p:spPr>
          <a:xfrm>
            <a:off x="1867733" y="1078295"/>
            <a:ext cx="4724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Reproducing Swain et 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Complex growth modelled as linear sum of </a:t>
            </a:r>
            <a:r>
              <a:rPr lang="en-GB" dirty="0" err="1"/>
              <a:t>Gompertz</a:t>
            </a:r>
            <a:r>
              <a:rPr lang="en-GB" dirty="0"/>
              <a:t> and Richards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Squared exponential kernel</a:t>
            </a:r>
          </a:p>
        </p:txBody>
      </p:sp>
    </p:spTree>
    <p:extLst>
      <p:ext uri="{BB962C8B-B14F-4D97-AF65-F5344CB8AC3E}">
        <p14:creationId xmlns:p14="http://schemas.microsoft.com/office/powerpoint/2010/main" val="1511151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AECE-7754-728B-BE06-F3CB72D5C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Fitting to periodic observations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6540C-7C3E-057F-CA62-A250B4C9C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0261BC3-C2F0-C510-6161-0F9CA4886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789" y="901668"/>
            <a:ext cx="2962275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BFE3E2-5C1D-CB27-7114-20DA71D01538}"/>
              </a:ext>
            </a:extLst>
          </p:cNvPr>
          <p:cNvSpPr txBox="1"/>
          <p:nvPr/>
        </p:nvSpPr>
        <p:spPr>
          <a:xfrm>
            <a:off x="3019979" y="901564"/>
            <a:ext cx="26105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Lotka</a:t>
            </a:r>
            <a:r>
              <a:rPr lang="en-GB" dirty="0"/>
              <a:t>-Volterra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a periodic kernel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Can fit single output</a:t>
            </a:r>
          </a:p>
        </p:txBody>
      </p:sp>
      <p:pic>
        <p:nvPicPr>
          <p:cNvPr id="7" name="Picture 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953EB5D-18F1-3983-58B9-4F847E0EFB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955" b="50006"/>
          <a:stretch/>
        </p:blipFill>
        <p:spPr>
          <a:xfrm>
            <a:off x="5985728" y="3581720"/>
            <a:ext cx="4256012" cy="2705603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A7787E9-1635-ED83-7FAD-3488A85367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 b="50006"/>
          <a:stretch/>
        </p:blipFill>
        <p:spPr>
          <a:xfrm>
            <a:off x="1731516" y="3490778"/>
            <a:ext cx="4395107" cy="279654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9B65FF0-EE03-5658-03E1-E4CDBA2660E2}"/>
              </a:ext>
            </a:extLst>
          </p:cNvPr>
          <p:cNvGrpSpPr/>
          <p:nvPr/>
        </p:nvGrpSpPr>
        <p:grpSpPr>
          <a:xfrm>
            <a:off x="3413125" y="2226045"/>
            <a:ext cx="2365370" cy="656216"/>
            <a:chOff x="1473798" y="1785769"/>
            <a:chExt cx="2365370" cy="65621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02643DA-3F41-D333-8AB8-1F2334B73A43}"/>
                </a:ext>
              </a:extLst>
            </p:cNvPr>
            <p:cNvSpPr/>
            <p:nvPr/>
          </p:nvSpPr>
          <p:spPr>
            <a:xfrm>
              <a:off x="1473798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969D101-26AB-39FC-7E21-4E1617DAE73F}"/>
                </a:ext>
              </a:extLst>
            </p:cNvPr>
            <p:cNvSpPr/>
            <p:nvPr/>
          </p:nvSpPr>
          <p:spPr>
            <a:xfrm>
              <a:off x="3182952" y="1785769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F6FD3D7-6878-1552-2A97-81849A8EABDE}"/>
                </a:ext>
              </a:extLst>
            </p:cNvPr>
            <p:cNvSpPr txBox="1"/>
            <p:nvPr/>
          </p:nvSpPr>
          <p:spPr>
            <a:xfrm>
              <a:off x="1601370" y="192921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67AB26C-D4D0-134B-BE5B-3078BC12E093}"/>
                </a:ext>
              </a:extLst>
            </p:cNvPr>
            <p:cNvSpPr txBox="1"/>
            <p:nvPr/>
          </p:nvSpPr>
          <p:spPr>
            <a:xfrm>
              <a:off x="3310524" y="1921137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</p:grp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F1041043-5F29-B2FA-61C8-073C2D7AC209}"/>
              </a:ext>
            </a:extLst>
          </p:cNvPr>
          <p:cNvCxnSpPr>
            <a:stCxn id="12" idx="7"/>
            <a:endCxn id="14" idx="1"/>
          </p:cNvCxnSpPr>
          <p:nvPr/>
        </p:nvCxnSpPr>
        <p:spPr>
          <a:xfrm rot="5400000" flipH="1" flipV="1">
            <a:off x="4595810" y="1699576"/>
            <a:ext cx="12700" cy="1245140"/>
          </a:xfrm>
          <a:prstGeom prst="curvedConnector3">
            <a:avLst>
              <a:gd name="adj1" fmla="val 2556701"/>
            </a:avLst>
          </a:prstGeom>
          <a:ln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1BDC5F44-1FD6-A7AF-93C7-0BD1F1D0176A}"/>
              </a:ext>
            </a:extLst>
          </p:cNvPr>
          <p:cNvCxnSpPr>
            <a:stCxn id="12" idx="3"/>
            <a:endCxn id="12" idx="1"/>
          </p:cNvCxnSpPr>
          <p:nvPr/>
        </p:nvCxnSpPr>
        <p:spPr>
          <a:xfrm rot="5400000" flipH="1">
            <a:off x="3277219" y="2554153"/>
            <a:ext cx="464014" cy="12700"/>
          </a:xfrm>
          <a:prstGeom prst="curvedConnector5">
            <a:avLst>
              <a:gd name="adj1" fmla="val -49266"/>
              <a:gd name="adj2" fmla="val 6210354"/>
              <a:gd name="adj3" fmla="val 149266"/>
            </a:avLst>
          </a:prstGeom>
          <a:ln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ABFDEF99-7C14-DE10-9429-99E7965B7D0E}"/>
              </a:ext>
            </a:extLst>
          </p:cNvPr>
          <p:cNvCxnSpPr>
            <a:cxnSpLocks/>
            <a:stCxn id="14" idx="3"/>
            <a:endCxn id="12" idx="5"/>
          </p:cNvCxnSpPr>
          <p:nvPr/>
        </p:nvCxnSpPr>
        <p:spPr>
          <a:xfrm rot="5400000">
            <a:off x="4595810" y="2163590"/>
            <a:ext cx="12700" cy="1245140"/>
          </a:xfrm>
          <a:prstGeom prst="curvedConnector3">
            <a:avLst>
              <a:gd name="adj1" fmla="val 2556701"/>
            </a:avLst>
          </a:prstGeom>
          <a:ln>
            <a:tailEnd type="diamond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602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76478-EF9E-B947-830A-4BEF004B7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and deliverables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68016-F840-5048-8031-5398CFADE1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6AF73-1418-3A47-B019-9C57318EEB6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Objective 1: Develop the GP framework for interpretable dynamical system design.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Objective 2: Generate a library of stable microbial communities for bioethanol production.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597F6D-57B4-0D48-AC40-E6877417A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3" y="2913755"/>
            <a:ext cx="11608904" cy="20872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1B700-FDCD-AA41-9358-F23B86081AAC}"/>
              </a:ext>
            </a:extLst>
          </p:cNvPr>
          <p:cNvCxnSpPr>
            <a:cxnSpLocks/>
          </p:cNvCxnSpPr>
          <p:nvPr/>
        </p:nvCxnSpPr>
        <p:spPr>
          <a:xfrm flipV="1">
            <a:off x="3858322" y="5001030"/>
            <a:ext cx="0" cy="66907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2C2D8D0-C6D3-584A-9DBD-9982D5C9B218}"/>
              </a:ext>
            </a:extLst>
          </p:cNvPr>
          <p:cNvSpPr txBox="1"/>
          <p:nvPr/>
        </p:nvSpPr>
        <p:spPr>
          <a:xfrm>
            <a:off x="5542156" y="5497551"/>
            <a:ext cx="458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PDRA time: 01.04.22 – 31.01.2024 (22 months)</a:t>
            </a:r>
          </a:p>
        </p:txBody>
      </p:sp>
    </p:spTree>
    <p:extLst>
      <p:ext uri="{BB962C8B-B14F-4D97-AF65-F5344CB8AC3E}">
        <p14:creationId xmlns:p14="http://schemas.microsoft.com/office/powerpoint/2010/main" val="31739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F7855-533E-174E-B850-5CD41E440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/ 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2955B-EB3A-B241-81F3-6C6FFD7D8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8503A-CCE5-C04B-BE2C-A0E6E300AA8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Software package: </a:t>
            </a:r>
            <a:r>
              <a:rPr lang="en-US" dirty="0" err="1"/>
              <a:t>gMLV</a:t>
            </a:r>
            <a:endParaRPr lang="en-US" dirty="0"/>
          </a:p>
          <a:p>
            <a:endParaRPr lang="en-US" dirty="0"/>
          </a:p>
          <a:p>
            <a:r>
              <a:rPr lang="en-US" dirty="0"/>
              <a:t>Simulation and inference methods</a:t>
            </a:r>
            <a:br>
              <a:rPr lang="en-US" dirty="0"/>
            </a:br>
            <a:r>
              <a:rPr lang="en-US" dirty="0"/>
              <a:t>for microbial communities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4DA711-B988-A647-888A-36E041494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5" y="1183755"/>
            <a:ext cx="6195488" cy="449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9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37B04-A11A-7B48-90A1-F7CF25CA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D28-895F-D44A-A0EA-162C31FC6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CACFF6-5178-8B4C-A3BE-0CA9F1C5D8A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Alex moving to a permanent position</a:t>
            </a:r>
          </a:p>
          <a:p>
            <a:endParaRPr lang="en-US" dirty="0"/>
          </a:p>
          <a:p>
            <a:r>
              <a:rPr lang="en-US" dirty="0"/>
              <a:t>Hiring into the project</a:t>
            </a:r>
          </a:p>
          <a:p>
            <a:endParaRPr lang="en-US" dirty="0"/>
          </a:p>
          <a:p>
            <a:r>
              <a:rPr lang="en-US" dirty="0"/>
              <a:t>Budget: £68,950 left for salary</a:t>
            </a:r>
          </a:p>
          <a:p>
            <a:pPr lvl="1"/>
            <a:r>
              <a:rPr lang="en-US" dirty="0"/>
              <a:t>33% funds used for 6 months work (27% of 22 months)</a:t>
            </a:r>
          </a:p>
          <a:p>
            <a:pPr lvl="1"/>
            <a:endParaRPr lang="en-US" dirty="0"/>
          </a:p>
          <a:p>
            <a:r>
              <a:rPr lang="en-US" dirty="0"/>
              <a:t>Challenges with the methodology</a:t>
            </a:r>
          </a:p>
          <a:p>
            <a:pPr lvl="1"/>
            <a:r>
              <a:rPr lang="en-US" dirty="0"/>
              <a:t>Plan is for Pedro to sit with Marc in CS for fraction </a:t>
            </a:r>
            <a:r>
              <a:rPr lang="en-US"/>
              <a:t>of the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15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77138"/>
            <a:ext cx="9144000" cy="3768703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2209800" y="4845841"/>
            <a:ext cx="7772400" cy="1470025"/>
          </a:xfrm>
        </p:spPr>
        <p:txBody>
          <a:bodyPr/>
          <a:lstStyle/>
          <a:p>
            <a:pPr algn="ctr"/>
            <a:r>
              <a:rPr lang="en-US" dirty="0"/>
              <a:t>Additional slides</a:t>
            </a:r>
          </a:p>
        </p:txBody>
      </p:sp>
    </p:spTree>
    <p:extLst>
      <p:ext uri="{BB962C8B-B14F-4D97-AF65-F5344CB8AC3E}">
        <p14:creationId xmlns:p14="http://schemas.microsoft.com/office/powerpoint/2010/main" val="3003781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94F5E-706A-E844-862A-9A3A20EA4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Consortium Engineering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76759-9956-C34F-AE7A-6776964E4D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894C7DC-B9D9-CE42-92E8-94B02E9C66BE}"/>
              </a:ext>
            </a:extLst>
          </p:cNvPr>
          <p:cNvGrpSpPr/>
          <p:nvPr/>
        </p:nvGrpSpPr>
        <p:grpSpPr>
          <a:xfrm>
            <a:off x="2290940" y="2162949"/>
            <a:ext cx="2972696" cy="1971360"/>
            <a:chOff x="2896954" y="2238252"/>
            <a:chExt cx="2972696" cy="197136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63219C2-90AF-1E4F-B7AD-A47E7CD1E26B}"/>
                </a:ext>
              </a:extLst>
            </p:cNvPr>
            <p:cNvSpPr/>
            <p:nvPr/>
          </p:nvSpPr>
          <p:spPr>
            <a:xfrm>
              <a:off x="2896954" y="2238252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B24BD36-459E-3842-810A-0A32B85142B8}"/>
                </a:ext>
              </a:extLst>
            </p:cNvPr>
            <p:cNvSpPr/>
            <p:nvPr/>
          </p:nvSpPr>
          <p:spPr>
            <a:xfrm>
              <a:off x="5213434" y="2238252"/>
              <a:ext cx="656216" cy="65621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8DC0827-65C3-8A4C-8009-8F574BDC3A23}"/>
                </a:ext>
              </a:extLst>
            </p:cNvPr>
            <p:cNvCxnSpPr>
              <a:cxnSpLocks/>
            </p:cNvCxnSpPr>
            <p:nvPr/>
          </p:nvCxnSpPr>
          <p:spPr>
            <a:xfrm>
              <a:off x="3926105" y="2648388"/>
              <a:ext cx="919778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0E5469-C706-BE4A-ADEA-D451DF2BCE7E}"/>
                </a:ext>
              </a:extLst>
            </p:cNvPr>
            <p:cNvSpPr txBox="1"/>
            <p:nvPr/>
          </p:nvSpPr>
          <p:spPr>
            <a:xfrm>
              <a:off x="3024526" y="2381694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89DCA6-65E1-C345-AE8E-E1AAEE65EBE3}"/>
                </a:ext>
              </a:extLst>
            </p:cNvPr>
            <p:cNvSpPr txBox="1"/>
            <p:nvPr/>
          </p:nvSpPr>
          <p:spPr>
            <a:xfrm>
              <a:off x="5341006" y="2373620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DF7EF64-11E7-DD44-BC01-8A1C069B43D8}"/>
                </a:ext>
              </a:extLst>
            </p:cNvPr>
            <p:cNvSpPr/>
            <p:nvPr/>
          </p:nvSpPr>
          <p:spPr>
            <a:xfrm>
              <a:off x="4073123" y="3553396"/>
              <a:ext cx="656216" cy="656216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0000"/>
                </a:highlight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1D0035-9795-E746-94E7-B0C1401393B1}"/>
                </a:ext>
              </a:extLst>
            </p:cNvPr>
            <p:cNvSpPr txBox="1"/>
            <p:nvPr/>
          </p:nvSpPr>
          <p:spPr>
            <a:xfrm>
              <a:off x="4200695" y="3688764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x3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4881A68-78E6-224C-A94C-5A397B9C9C9F}"/>
                </a:ext>
              </a:extLst>
            </p:cNvPr>
            <p:cNvCxnSpPr>
              <a:cxnSpLocks/>
            </p:cNvCxnSpPr>
            <p:nvPr/>
          </p:nvCxnSpPr>
          <p:spPr>
            <a:xfrm>
              <a:off x="3613234" y="2983668"/>
              <a:ext cx="459889" cy="569728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436A982-C3F9-DB42-97E4-CD9C890417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29339" y="2892675"/>
              <a:ext cx="401604" cy="53632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B9BB06F5-2809-CC48-9C5B-04640CF7D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934" y="2073080"/>
            <a:ext cx="3658123" cy="167057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A0B4F19-34B4-FA4A-B0A5-E0A32B0F3CE9}"/>
              </a:ext>
            </a:extLst>
          </p:cNvPr>
          <p:cNvSpPr txBox="1"/>
          <p:nvPr/>
        </p:nvSpPr>
        <p:spPr>
          <a:xfrm>
            <a:off x="4124661" y="5240678"/>
            <a:ext cx="4088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are interested in p( x3 | x1, x2, theta )</a:t>
            </a:r>
          </a:p>
        </p:txBody>
      </p:sp>
    </p:spTree>
    <p:extLst>
      <p:ext uri="{BB962C8B-B14F-4D97-AF65-F5344CB8AC3E}">
        <p14:creationId xmlns:p14="http://schemas.microsoft.com/office/powerpoint/2010/main" val="415331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8338-5808-3489-BF26-7BBB14C37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Gaussian process?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ED020-136F-DF18-400F-A683351AA6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CC37E3-3A2A-30C4-F7B8-5190C78CC71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725264" y="2528725"/>
            <a:ext cx="6801799" cy="232442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856EA0-127B-6778-F05B-60D8A77E4C96}"/>
              </a:ext>
            </a:extLst>
          </p:cNvPr>
          <p:cNvSpPr txBox="1"/>
          <p:nvPr/>
        </p:nvSpPr>
        <p:spPr>
          <a:xfrm>
            <a:off x="2409974" y="1395281"/>
            <a:ext cx="7569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parameters of the covariance function define how a function can vary over input space</a:t>
            </a:r>
          </a:p>
        </p:txBody>
      </p:sp>
    </p:spTree>
    <p:extLst>
      <p:ext uri="{BB962C8B-B14F-4D97-AF65-F5344CB8AC3E}">
        <p14:creationId xmlns:p14="http://schemas.microsoft.com/office/powerpoint/2010/main" val="179786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97BE-32AE-CBB5-6C77-8755EF492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Gaussian process?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FCA31-97B6-B775-A5D4-76466D08DF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4A373F-9C66-B547-EBAD-46339EE439AE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020888" y="1495022"/>
            <a:ext cx="8210550" cy="4391830"/>
          </a:xfrm>
        </p:spPr>
      </p:pic>
    </p:spTree>
    <p:extLst>
      <p:ext uri="{BB962C8B-B14F-4D97-AF65-F5344CB8AC3E}">
        <p14:creationId xmlns:p14="http://schemas.microsoft.com/office/powerpoint/2010/main" val="2937223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111</TotalTime>
  <Words>503</Words>
  <Application>Microsoft Macintosh PowerPoint</Application>
  <PresentationFormat>Widescreen</PresentationFormat>
  <Paragraphs>110</Paragraphs>
  <Slides>25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PowerPoint Presentation</vt:lpstr>
      <vt:lpstr>Timeline of project</vt:lpstr>
      <vt:lpstr>Objectives and deliverables</vt:lpstr>
      <vt:lpstr>Progress / outputs</vt:lpstr>
      <vt:lpstr>Challenges</vt:lpstr>
      <vt:lpstr>Additional slides</vt:lpstr>
      <vt:lpstr>Cell Consortium Engineering</vt:lpstr>
      <vt:lpstr>What is a Gaussian process?</vt:lpstr>
      <vt:lpstr>What is a Gaussian process?</vt:lpstr>
      <vt:lpstr>Lotka-Volterra type dynamics</vt:lpstr>
      <vt:lpstr>Multi-output Gaussian processes using GPflow</vt:lpstr>
      <vt:lpstr>Design based on Approximate Bayesian Computation</vt:lpstr>
      <vt:lpstr>Why use Gaussian Processes for design?</vt:lpstr>
      <vt:lpstr>Interpretable kernels</vt:lpstr>
      <vt:lpstr>Sampling kernels</vt:lpstr>
      <vt:lpstr>Biological implementation</vt:lpstr>
      <vt:lpstr>Biological implementation</vt:lpstr>
      <vt:lpstr>PowerPoint Presentation</vt:lpstr>
      <vt:lpstr>PowerPoint Presentation</vt:lpstr>
      <vt:lpstr>Biological implementation</vt:lpstr>
      <vt:lpstr>Example: two species community</vt:lpstr>
      <vt:lpstr>Example: two species community</vt:lpstr>
      <vt:lpstr>Example: two species community</vt:lpstr>
      <vt:lpstr>Fitting complex growth behaviour</vt:lpstr>
      <vt:lpstr>Fitting to periodic observations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Barnes</dc:creator>
  <cp:lastModifiedBy>Barnes, Chris</cp:lastModifiedBy>
  <cp:revision>1774</cp:revision>
  <cp:lastPrinted>2017-08-25T09:56:50Z</cp:lastPrinted>
  <dcterms:created xsi:type="dcterms:W3CDTF">2014-06-25T13:24:47Z</dcterms:created>
  <dcterms:modified xsi:type="dcterms:W3CDTF">2023-06-13T09:08:27Z</dcterms:modified>
</cp:coreProperties>
</file>

<file path=docProps/thumbnail.jpeg>
</file>